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3" r:id="rId3"/>
  </p:sldMasterIdLst>
  <p:notesMasterIdLst>
    <p:notesMasterId r:id="rId36"/>
  </p:notesMasterIdLst>
  <p:sldIdLst>
    <p:sldId id="256" r:id="rId4"/>
    <p:sldId id="261" r:id="rId5"/>
    <p:sldId id="493" r:id="rId6"/>
    <p:sldId id="500" r:id="rId7"/>
    <p:sldId id="501" r:id="rId8"/>
    <p:sldId id="502" r:id="rId9"/>
    <p:sldId id="499" r:id="rId10"/>
    <p:sldId id="503" r:id="rId11"/>
    <p:sldId id="504" r:id="rId12"/>
    <p:sldId id="505" r:id="rId13"/>
    <p:sldId id="494" r:id="rId14"/>
    <p:sldId id="476" r:id="rId15"/>
    <p:sldId id="506" r:id="rId16"/>
    <p:sldId id="507" r:id="rId17"/>
    <p:sldId id="479" r:id="rId18"/>
    <p:sldId id="509" r:id="rId19"/>
    <p:sldId id="495" r:id="rId20"/>
    <p:sldId id="257" r:id="rId21"/>
    <p:sldId id="482" r:id="rId22"/>
    <p:sldId id="259" r:id="rId23"/>
    <p:sldId id="483" r:id="rId24"/>
    <p:sldId id="484" r:id="rId25"/>
    <p:sldId id="263" r:id="rId26"/>
    <p:sldId id="485" r:id="rId27"/>
    <p:sldId id="510" r:id="rId28"/>
    <p:sldId id="487" r:id="rId29"/>
    <p:sldId id="511" r:id="rId30"/>
    <p:sldId id="512" r:id="rId31"/>
    <p:sldId id="491" r:id="rId32"/>
    <p:sldId id="492" r:id="rId33"/>
    <p:sldId id="271" r:id="rId34"/>
    <p:sldId id="26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reestyle Script" panose="030804020302050B0404" pitchFamily="66" charset="0"/>
      <p:regular r:id="rId41"/>
    </p:embeddedFont>
    <p:embeddedFont>
      <p:font typeface="Microsoft Himalaya" panose="01010100010101010101" pitchFamily="2" charset="0"/>
      <p:regular r:id="rId42"/>
    </p:embeddedFont>
    <p:embeddedFont>
      <p:font typeface="源雲明體 Medium" panose="02020500000000000000" pitchFamily="18" charset="-120"/>
      <p:regular r:id="rId43"/>
    </p:embeddedFont>
    <p:embeddedFont>
      <p:font typeface="源雲明體 SemiBold" panose="02020600000000000000" pitchFamily="18" charset="-120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2F60F-9E45-4EF6-82C9-09067148C312}" type="datetimeFigureOut">
              <a:rPr lang="zh-TW" altLang="en-US" smtClean="0"/>
              <a:t>2020/5/5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056A7-DB94-4EBB-BD25-59703DDB54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85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E1FDAE-F354-47DF-8A0B-D5234832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24E69DB-D56E-4B39-AF57-2764B382F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421C-06D1-4CC9-A41A-9F0C93633581}" type="datetimeFigureOut">
              <a:rPr lang="zh-TW" altLang="en-US" smtClean="0"/>
              <a:t>2020/5/5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521DD2-59EA-486D-AD16-9129D2B1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0AEE69-69CA-43D0-8EAA-48A4B13A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552D-07B0-4BFC-B2BE-BF06713B85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33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340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47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0" r:id="rId3"/>
    <p:sldLayoutId id="2147483681" r:id="rId4"/>
    <p:sldLayoutId id="2147483682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fif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fif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4048" y="2139702"/>
            <a:ext cx="3888432" cy="2016225"/>
          </a:xfrm>
        </p:spPr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AI</a:t>
            </a:r>
            <a:r>
              <a:rPr lang="zh-TW" altLang="en-US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 預測斜</a:t>
            </a:r>
            <a:r>
              <a:rPr lang="zh-TW" altLang="en-US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拋運動</a:t>
            </a:r>
            <a:endParaRPr lang="en-US" altLang="zh-TW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  <a:p>
            <a:r>
              <a:rPr lang="en-US" altLang="zh-TW" sz="2000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&amp;</a:t>
            </a:r>
            <a:r>
              <a:rPr lang="zh-TW" altLang="en-US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期末提案</a:t>
            </a:r>
            <a:endParaRPr lang="en-US" altLang="ko-KR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81040" y="3939902"/>
            <a:ext cx="3888432" cy="50405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TW" b="1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Team / </a:t>
            </a:r>
          </a:p>
          <a:p>
            <a:pPr>
              <a:spcBef>
                <a:spcPts val="0"/>
              </a:spcBef>
              <a:defRPr/>
            </a:pPr>
            <a:r>
              <a:rPr lang="zh-TW" altLang="en-US" b="1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鄭厚雍 黃勁超 顏思允</a:t>
            </a:r>
            <a:endParaRPr lang="en-US" altLang="ko-KR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26032" y="267494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accent2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  <a:cs typeface="Arial" pitchFamily="34" charset="0"/>
              </a:rPr>
              <a:t>2020.05.05</a:t>
            </a:r>
            <a:endParaRPr lang="ko-KR" altLang="en-US" sz="1400" dirty="0">
              <a:solidFill>
                <a:schemeClr val="accent2"/>
              </a:solidFill>
              <a:latin typeface="源雲明體 SemiBold" panose="02020600000000000000" pitchFamily="18" charset="-120"/>
              <a:cs typeface="Arial" pitchFamily="34" charset="0"/>
            </a:endParaRP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-66992" y="4825165"/>
            <a:ext cx="89289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800" dirty="0">
                <a:solidFill>
                  <a:schemeClr val="bg1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  <a:cs typeface="Arial" pitchFamily="34" charset="0"/>
              </a:rPr>
              <a:t>機器學習在材料資訊的應用 </a:t>
            </a:r>
            <a:r>
              <a:rPr lang="en-US" altLang="zh-TW" sz="800" dirty="0">
                <a:solidFill>
                  <a:schemeClr val="bg1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  <a:cs typeface="Arial" pitchFamily="34" charset="0"/>
              </a:rPr>
              <a:t>/ Machine Learning on Material Informatics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708713A-3231-428B-AE1A-3F05AA5AD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36983" y="231395"/>
            <a:ext cx="6984776" cy="576064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Result</a:t>
            </a:r>
            <a:r>
              <a:rPr lang="zh-TW" altLang="en-US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 </a:t>
            </a:r>
            <a:r>
              <a:rPr lang="en-US" altLang="zh-TW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(cont.)</a:t>
            </a:r>
            <a:endParaRPr lang="zh-TW" altLang="en-US" dirty="0">
              <a:solidFill>
                <a:srgbClr val="FFC000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944ECD3-0710-4279-9661-3CA615F0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03" y="1038854"/>
            <a:ext cx="2441867" cy="339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FB9F8B2-FA07-4961-A7CB-876B7CAA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07" y="1038854"/>
            <a:ext cx="2351282" cy="339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930FB1B-52E8-44DF-BD9F-1444F96B37B6}"/>
              </a:ext>
            </a:extLst>
          </p:cNvPr>
          <p:cNvSpPr txBox="1"/>
          <p:nvPr/>
        </p:nvSpPr>
        <p:spPr>
          <a:xfrm rot="20977706">
            <a:off x="6106695" y="3576192"/>
            <a:ext cx="2881730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77" b="1" dirty="0">
                <a:solidFill>
                  <a:srgbClr val="FF0000"/>
                </a:solidFill>
                <a:latin typeface="Freestyle Script" panose="030804020302050B0404" pitchFamily="66" charset="0"/>
              </a:rPr>
              <a:t>Higher Correlation</a:t>
            </a:r>
          </a:p>
        </p:txBody>
      </p:sp>
    </p:spTree>
    <p:extLst>
      <p:ext uri="{BB962C8B-B14F-4D97-AF65-F5344CB8AC3E}">
        <p14:creationId xmlns:p14="http://schemas.microsoft.com/office/powerpoint/2010/main" val="6674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SECTION</a:t>
            </a:r>
          </a:p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TWO</a:t>
            </a:r>
            <a:endParaRPr lang="en-US" altLang="ko-KR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3080762"/>
            <a:ext cx="3168352" cy="504056"/>
          </a:xfrm>
        </p:spPr>
        <p:txBody>
          <a:bodyPr/>
          <a:lstStyle/>
          <a:p>
            <a:pPr lvl="0"/>
            <a:r>
              <a:rPr lang="zh-TW" altLang="en-US" sz="1600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使用迴歸法</a:t>
            </a:r>
            <a:endParaRPr lang="en-US" altLang="zh-TW" sz="1600" dirty="0"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  <a:p>
            <a:pPr lvl="0"/>
            <a:r>
              <a:rPr lang="zh-TW" altLang="en-US" sz="1600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預測斜拋運動</a:t>
            </a:r>
            <a:endParaRPr lang="en-US" altLang="ko-KR" sz="1600" dirty="0"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446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3" y="1554977"/>
            <a:ext cx="8203223" cy="101677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3" y="2518410"/>
            <a:ext cx="8203223" cy="109460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23528" y="3902842"/>
            <a:ext cx="2290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▍分成兩組資料做迴歸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91" y="4256264"/>
            <a:ext cx="8269165" cy="450930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4FFFB7-B1D9-482E-A01A-D7631D594D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76818"/>
            <a:ext cx="6408712" cy="576064"/>
          </a:xfrm>
        </p:spPr>
        <p:txBody>
          <a:bodyPr/>
          <a:lstStyle/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Preparing Dataset</a:t>
            </a:r>
            <a:endParaRPr lang="zh-TW" altLang="en-US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7FBE8A-0D8E-4BF2-92DB-4333FC6D20FD}"/>
              </a:ext>
            </a:extLst>
          </p:cNvPr>
          <p:cNvSpPr txBox="1"/>
          <p:nvPr/>
        </p:nvSpPr>
        <p:spPr>
          <a:xfrm>
            <a:off x="323528" y="1192753"/>
            <a:ext cx="203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▍資料準備</a:t>
            </a:r>
          </a:p>
        </p:txBody>
      </p:sp>
    </p:spTree>
    <p:extLst>
      <p:ext uri="{BB962C8B-B14F-4D97-AF65-F5344CB8AC3E}">
        <p14:creationId xmlns:p14="http://schemas.microsoft.com/office/powerpoint/2010/main" val="748733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4FFFB7-B1D9-482E-A01A-D7631D594D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76818"/>
            <a:ext cx="6408712" cy="576064"/>
          </a:xfrm>
        </p:spPr>
        <p:txBody>
          <a:bodyPr/>
          <a:lstStyle/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Import tpot</a:t>
            </a:r>
            <a:endParaRPr lang="zh-TW" altLang="en-US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7FBE8A-0D8E-4BF2-92DB-4333FC6D20FD}"/>
              </a:ext>
            </a:extLst>
          </p:cNvPr>
          <p:cNvSpPr txBox="1"/>
          <p:nvPr/>
        </p:nvSpPr>
        <p:spPr>
          <a:xfrm>
            <a:off x="323528" y="1352773"/>
            <a:ext cx="4583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▍自動化找到最合適的迴歸分析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A5F7504-1875-43ED-BAC8-9E948E9EB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91" y="3356265"/>
            <a:ext cx="8269165" cy="12511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33975DC-3F16-4A30-B057-08B2A021B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1" y="1716568"/>
            <a:ext cx="8269165" cy="13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4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4FFFB7-B1D9-482E-A01A-D7631D594D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76818"/>
            <a:ext cx="6408712" cy="576064"/>
          </a:xfrm>
        </p:spPr>
        <p:txBody>
          <a:bodyPr/>
          <a:lstStyle/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Regression</a:t>
            </a:r>
            <a:endParaRPr lang="zh-TW" altLang="en-US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7FBE8A-0D8E-4BF2-92DB-4333FC6D20FD}"/>
              </a:ext>
            </a:extLst>
          </p:cNvPr>
          <p:cNvSpPr txBox="1"/>
          <p:nvPr/>
        </p:nvSpPr>
        <p:spPr>
          <a:xfrm>
            <a:off x="323528" y="1352773"/>
            <a:ext cx="4583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▍丟入</a:t>
            </a:r>
            <a:r>
              <a:rPr lang="en-US" altLang="zh-TW" sz="1600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training data </a:t>
            </a:r>
            <a:r>
              <a:rPr lang="zh-TW" altLang="en-US" sz="1600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做迴歸預測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F99975-B868-40E7-9559-868183D9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91" y="1716568"/>
            <a:ext cx="8269165" cy="9526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12DB34-1C79-4CC2-9562-7040D31E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1" y="2838510"/>
            <a:ext cx="8269165" cy="9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3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6A4F110-E19F-4236-9946-B5431E02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70284"/>
            <a:ext cx="3909828" cy="20526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2F8B324-A546-4A55-99B0-BF8E931C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27" y="842637"/>
            <a:ext cx="2973589" cy="19549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1F85292-BF7D-470E-B1D5-89E5DF9B6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842637"/>
            <a:ext cx="3909828" cy="195491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391E8D-1842-42B8-9E0E-52BC0203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237" y="2870284"/>
            <a:ext cx="2977079" cy="545539"/>
          </a:xfrm>
          <a:prstGeom prst="rect">
            <a:avLst/>
          </a:prstGeom>
        </p:spPr>
      </p:pic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0183BD8-D597-4185-9458-29A1ECDA60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最大高度預測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A6D0D7-6160-44ED-BB95-F447D1A80862}"/>
              </a:ext>
            </a:extLst>
          </p:cNvPr>
          <p:cNvSpPr/>
          <p:nvPr/>
        </p:nvSpPr>
        <p:spPr>
          <a:xfrm>
            <a:off x="6066237" y="3227300"/>
            <a:ext cx="1640849" cy="1577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D8CFCA1-4A0B-452A-BE84-256BF3E4FCC0}"/>
              </a:ext>
            </a:extLst>
          </p:cNvPr>
          <p:cNvCxnSpPr>
            <a:cxnSpLocks/>
          </p:cNvCxnSpPr>
          <p:nvPr/>
        </p:nvCxnSpPr>
        <p:spPr>
          <a:xfrm>
            <a:off x="6746582" y="3742103"/>
            <a:ext cx="571710" cy="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B873AE1-1D54-4446-A5E8-48789A8824E5}"/>
              </a:ext>
            </a:extLst>
          </p:cNvPr>
          <p:cNvSpPr txBox="1"/>
          <p:nvPr/>
        </p:nvSpPr>
        <p:spPr>
          <a:xfrm>
            <a:off x="7405386" y="3588215"/>
            <a:ext cx="155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相關係數接近 </a:t>
            </a:r>
            <a:r>
              <a:rPr lang="en-US" altLang="zh-TW" sz="1400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1</a:t>
            </a:r>
            <a:endParaRPr lang="zh-TW" altLang="en-US" sz="1400" dirty="0">
              <a:solidFill>
                <a:schemeClr val="bg1"/>
              </a:solidFill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849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F34F116-069B-4B3D-BB2A-3E035FF9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237" y="2893271"/>
            <a:ext cx="2977079" cy="544774"/>
          </a:xfrm>
          <a:prstGeom prst="rect">
            <a:avLst/>
          </a:prstGeom>
        </p:spPr>
      </p:pic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0183BD8-D597-4185-9458-29A1ECDA60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最大距離預測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A6D0D7-6160-44ED-BB95-F447D1A80862}"/>
              </a:ext>
            </a:extLst>
          </p:cNvPr>
          <p:cNvSpPr/>
          <p:nvPr/>
        </p:nvSpPr>
        <p:spPr>
          <a:xfrm>
            <a:off x="6081605" y="3219616"/>
            <a:ext cx="1640849" cy="1577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D8CFCA1-4A0B-452A-BE84-256BF3E4FCC0}"/>
              </a:ext>
            </a:extLst>
          </p:cNvPr>
          <p:cNvCxnSpPr>
            <a:cxnSpLocks/>
          </p:cNvCxnSpPr>
          <p:nvPr/>
        </p:nvCxnSpPr>
        <p:spPr>
          <a:xfrm>
            <a:off x="6746582" y="3742103"/>
            <a:ext cx="571710" cy="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B873AE1-1D54-4446-A5E8-48789A8824E5}"/>
              </a:ext>
            </a:extLst>
          </p:cNvPr>
          <p:cNvSpPr txBox="1"/>
          <p:nvPr/>
        </p:nvSpPr>
        <p:spPr>
          <a:xfrm>
            <a:off x="7405386" y="3588215"/>
            <a:ext cx="155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相關係數接近 </a:t>
            </a:r>
            <a:r>
              <a:rPr lang="en-US" altLang="zh-TW" sz="1400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1</a:t>
            </a:r>
            <a:endParaRPr lang="zh-TW" altLang="en-US" sz="1400" dirty="0">
              <a:solidFill>
                <a:schemeClr val="bg1"/>
              </a:solidFill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6AB28F3-859F-452A-907F-62C24877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51" y="861458"/>
            <a:ext cx="3844689" cy="191727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C2FBC9C-569E-4D14-8057-9543FB10B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851" y="2870284"/>
            <a:ext cx="3844689" cy="18565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E2AD653-29DF-478C-9DCB-DC28FE861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237" y="861458"/>
            <a:ext cx="2977079" cy="19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2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SECTION</a:t>
            </a:r>
          </a:p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THREE</a:t>
            </a:r>
            <a:endParaRPr lang="en-US" altLang="ko-KR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3080762"/>
            <a:ext cx="3168352" cy="504056"/>
          </a:xfrm>
        </p:spPr>
        <p:txBody>
          <a:bodyPr/>
          <a:lstStyle/>
          <a:p>
            <a:pPr lvl="0"/>
            <a:r>
              <a:rPr lang="zh-TW" altLang="en-US" sz="1600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期末專題提案</a:t>
            </a:r>
            <a:endParaRPr lang="en-US" altLang="ko-KR" sz="1600" dirty="0"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824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>
            <a:extLst>
              <a:ext uri="{FF2B5EF4-FFF2-40B4-BE49-F238E27FC236}">
                <a16:creationId xmlns:a16="http://schemas.microsoft.com/office/drawing/2014/main" id="{D2924566-7617-4E68-9EDA-6182F9F0C80E}"/>
              </a:ext>
            </a:extLst>
          </p:cNvPr>
          <p:cNvSpPr txBox="1">
            <a:spLocks/>
          </p:cNvSpPr>
          <p:nvPr/>
        </p:nvSpPr>
        <p:spPr>
          <a:xfrm>
            <a:off x="2229843" y="1706760"/>
            <a:ext cx="7665720" cy="17299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72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Coronavirus</a:t>
            </a:r>
            <a:endParaRPr lang="zh-TW" altLang="en-US" sz="7200" dirty="0">
              <a:solidFill>
                <a:srgbClr val="FFC000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847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圖片 53">
            <a:extLst>
              <a:ext uri="{FF2B5EF4-FFF2-40B4-BE49-F238E27FC236}">
                <a16:creationId xmlns:a16="http://schemas.microsoft.com/office/drawing/2014/main" id="{CEB82EB8-8BED-4432-BF9D-B3D4BCF09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41" b="79467"/>
          <a:stretch/>
        </p:blipFill>
        <p:spPr>
          <a:xfrm>
            <a:off x="165344" y="1516358"/>
            <a:ext cx="1989758" cy="649349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004A85BF-8D35-49AE-85E4-931954A666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1" r="1361"/>
          <a:stretch/>
        </p:blipFill>
        <p:spPr>
          <a:xfrm>
            <a:off x="0" y="45134"/>
            <a:ext cx="2453641" cy="37617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8369658-4FC4-472C-81CB-556FD6C83E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8" t="79240" r="31056" b="9915"/>
          <a:stretch/>
        </p:blipFill>
        <p:spPr>
          <a:xfrm>
            <a:off x="3611880" y="3312121"/>
            <a:ext cx="2865121" cy="33246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DC2D21A-C9D5-4D08-BB2E-CE79D50993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26237" r="30671" b="53379"/>
          <a:stretch/>
        </p:blipFill>
        <p:spPr>
          <a:xfrm>
            <a:off x="660518" y="3644585"/>
            <a:ext cx="5594919" cy="9307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6DC352C-FDA3-42E1-97D4-A53FF80C29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70" b="22401"/>
          <a:stretch/>
        </p:blipFill>
        <p:spPr>
          <a:xfrm>
            <a:off x="1897179" y="309257"/>
            <a:ext cx="4787785" cy="186290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2BA2812-2835-4A36-B905-0EB77C1E77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t="45788" r="3384" b="11441"/>
          <a:stretch/>
        </p:blipFill>
        <p:spPr>
          <a:xfrm>
            <a:off x="-64307" y="4503205"/>
            <a:ext cx="5367827" cy="65509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21AC83F-0049-4D65-97DA-17914A005A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52" r="50633" b="11550"/>
          <a:stretch/>
        </p:blipFill>
        <p:spPr>
          <a:xfrm>
            <a:off x="198120" y="2762134"/>
            <a:ext cx="1257300" cy="21008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6A5BA87-8034-4F1C-9BEA-4AA3CB8ACF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44" b="86511"/>
          <a:stretch/>
        </p:blipFill>
        <p:spPr>
          <a:xfrm>
            <a:off x="59626" y="3208073"/>
            <a:ext cx="3189842" cy="56557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59DC8D9-CF97-4218-8C9C-308C1CD7DC3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25569" r="9081" b="43526"/>
          <a:stretch/>
        </p:blipFill>
        <p:spPr>
          <a:xfrm>
            <a:off x="6609160" y="70061"/>
            <a:ext cx="3511484" cy="87144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B54DB07-5FC3-458A-A875-A79A9B53BF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09" r="53729"/>
          <a:stretch/>
        </p:blipFill>
        <p:spPr>
          <a:xfrm>
            <a:off x="1444285" y="2606686"/>
            <a:ext cx="4787786" cy="6666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DAA0D9-7F40-4C14-BE91-E531C97DD0F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4" t="10813" r="18342" b="76677"/>
          <a:stretch/>
        </p:blipFill>
        <p:spPr>
          <a:xfrm>
            <a:off x="326695" y="1048287"/>
            <a:ext cx="3511484" cy="33003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9C49F31-62AF-4853-8401-B78D59591F6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2" r="494" b="51948"/>
          <a:stretch/>
        </p:blipFill>
        <p:spPr>
          <a:xfrm>
            <a:off x="3271421" y="4123433"/>
            <a:ext cx="3094797" cy="49557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A6510679-0305-49F1-8502-FC9D01F5506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t="48961" r="19271" b="37101"/>
          <a:stretch/>
        </p:blipFill>
        <p:spPr>
          <a:xfrm>
            <a:off x="5279528" y="4741457"/>
            <a:ext cx="3085373" cy="31939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99DBA919-2E63-4859-B6B1-26A587762CF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 t="39175" r="27547" b="29356"/>
          <a:stretch/>
        </p:blipFill>
        <p:spPr>
          <a:xfrm>
            <a:off x="6570310" y="4225210"/>
            <a:ext cx="3131636" cy="426789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BE0022E0-7771-49B1-8506-E06973D54F2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3" t="218" r="26489" b="87417"/>
          <a:stretch/>
        </p:blipFill>
        <p:spPr>
          <a:xfrm>
            <a:off x="6570310" y="3951725"/>
            <a:ext cx="1775876" cy="28030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0B14458B-1F4C-49AD-941A-7ABB397C817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40" b="8766"/>
          <a:stretch/>
        </p:blipFill>
        <p:spPr>
          <a:xfrm>
            <a:off x="74140" y="2179150"/>
            <a:ext cx="3551210" cy="47376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84726CA2-5E24-4CBC-8483-FD19A8A24DE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964" y="2080621"/>
            <a:ext cx="3201926" cy="14931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39C8AC-B795-4074-BFAB-FAF0B8199F5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69" r="75790" b="40243"/>
          <a:stretch/>
        </p:blipFill>
        <p:spPr>
          <a:xfrm>
            <a:off x="6963345" y="1051621"/>
            <a:ext cx="2011049" cy="7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8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2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  <a:cs typeface="Arial" pitchFamily="34" charset="0"/>
              </a:rPr>
              <a:t>Agenda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78494" y="152363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244031" y="250811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809569" y="3492584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源雲明體 Medium" panose="02020500000000000000" pitchFamily="18" charset="-120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893868" y="158080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源雲明體 Medium" panose="02020500000000000000" pitchFamily="18" charset="-12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64676" y="256527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源雲明體 Medium" panose="02020500000000000000" pitchFamily="18" charset="-12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35485" y="354975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源雲明體 Medium" panose="02020500000000000000" pitchFamily="18" charset="-12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94594" y="1790309"/>
            <a:ext cx="371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Arial" pitchFamily="34" charset="0"/>
              </a:rPr>
              <a:t>使用 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Arial" pitchFamily="34" charset="0"/>
              </a:rPr>
              <a:t>Keras 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Arial" pitchFamily="34" charset="0"/>
              </a:rPr>
              <a:t>預測斜拋運動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0F5FEEE4-DB33-4B34-9CF0-28B9E4A15EAE}"/>
              </a:ext>
            </a:extLst>
          </p:cNvPr>
          <p:cNvSpPr txBox="1"/>
          <p:nvPr/>
        </p:nvSpPr>
        <p:spPr>
          <a:xfrm>
            <a:off x="4341105" y="2773250"/>
            <a:ext cx="371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Arial" pitchFamily="34" charset="0"/>
              </a:rPr>
              <a:t>使用迴歸法預測斜拋運動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DD191507-F6A1-4D7B-9BDB-7E2D4DD35A6D}"/>
              </a:ext>
            </a:extLst>
          </p:cNvPr>
          <p:cNvSpPr txBox="1"/>
          <p:nvPr/>
        </p:nvSpPr>
        <p:spPr>
          <a:xfrm>
            <a:off x="3890186" y="3759255"/>
            <a:ext cx="371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Arial" pitchFamily="34" charset="0"/>
              </a:rPr>
              <a:t>期末專題提案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tj34VRduZeK_dkoRdcvBOLUzgXoDuBp-gVKaI6jUC6_v-aHpbYLiOeUpHQqAmWqbSklH81WXUW9YFHBL9sv67dyVqNDwh1u4cgfFE7VanbNzv6DjpKe4CooSgBMGg3bo1ivVyfy1">
            <a:extLst>
              <a:ext uri="{FF2B5EF4-FFF2-40B4-BE49-F238E27FC236}">
                <a16:creationId xmlns:a16="http://schemas.microsoft.com/office/drawing/2014/main" id="{2697EBC8-3714-473C-BC58-A634D6235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10981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95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1AD0B1-5454-47BA-9CCB-140588AE1A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9354" y="1459563"/>
            <a:ext cx="2938463" cy="1730375"/>
          </a:xfrm>
        </p:spPr>
        <p:txBody>
          <a:bodyPr vert="horz">
            <a:noAutofit/>
          </a:bodyPr>
          <a:lstStyle/>
          <a:p>
            <a:pPr algn="l"/>
            <a:r>
              <a:rPr lang="zh-TW" altLang="en-US" sz="36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美國</a:t>
            </a:r>
            <a:br>
              <a:rPr lang="en-US" altLang="zh-TW" sz="36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</a:br>
            <a:r>
              <a:rPr lang="zh-TW" altLang="en-US" sz="36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失業救濟金</a:t>
            </a:r>
            <a:br>
              <a:rPr lang="en-US" altLang="zh-TW" sz="36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</a:br>
            <a:r>
              <a:rPr lang="zh-TW" altLang="en-US" sz="36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申請人數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3EBBAD-0C54-4101-B289-3A29AB1C0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06" y="253808"/>
            <a:ext cx="4611181" cy="461118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18F57E8-5974-4214-AADC-4E219969259F}"/>
              </a:ext>
            </a:extLst>
          </p:cNvPr>
          <p:cNvSpPr txBox="1"/>
          <p:nvPr/>
        </p:nvSpPr>
        <p:spPr>
          <a:xfrm>
            <a:off x="674304" y="3189938"/>
            <a:ext cx="169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Since 1960s</a:t>
            </a:r>
            <a:endParaRPr lang="zh-TW" altLang="en-US" dirty="0">
              <a:solidFill>
                <a:srgbClr val="FFC000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197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70E3570-471E-4169-A6A5-ACD7E71268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66" y="0"/>
            <a:ext cx="3107135" cy="24307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0E3372-0CC8-4440-B859-90E5E654A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r="14444"/>
          <a:stretch/>
        </p:blipFill>
        <p:spPr>
          <a:xfrm>
            <a:off x="3101340" y="0"/>
            <a:ext cx="2933700" cy="5143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0DE5EB2-9E54-447C-9511-F72CAF2EE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99514" cy="13984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5E84A04-9148-41A9-B40F-ED245C3AF5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462"/>
            <a:ext cx="3102187" cy="17449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3930188-DEF5-4C9B-91EB-FF18742EFA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45" y="2036365"/>
            <a:ext cx="3107135" cy="31071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0AC31F0-489B-40F4-BCBE-EC1B3F042C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" y="3143443"/>
            <a:ext cx="3091893" cy="21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5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909C543-0F7E-4CB3-B703-CF5207596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" y="1"/>
            <a:ext cx="914328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9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1AD0B1-5454-47BA-9CCB-140588AE1A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9"/>
            <a:ext cx="5849254" cy="686560"/>
          </a:xfrm>
        </p:spPr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口罩</a:t>
            </a:r>
            <a:r>
              <a:rPr lang="en-US" altLang="zh-TW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3.0</a:t>
            </a:r>
            <a:r>
              <a:rPr lang="zh-TW" altLang="en-US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可以捐海外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800566-FEE7-41AC-BC62-320FE5BA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600"/>
            <a:ext cx="5852501" cy="41379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BCE994-5882-4345-A17D-6F9971D9C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54" y="0"/>
            <a:ext cx="32947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8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1AD0B1-5454-47BA-9CCB-140588AE1A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4789"/>
            <a:ext cx="5849254" cy="686560"/>
          </a:xfrm>
        </p:spPr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口罩</a:t>
            </a:r>
            <a:r>
              <a:rPr lang="en-US" altLang="zh-TW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3.0</a:t>
            </a:r>
            <a:r>
              <a:rPr lang="zh-TW" altLang="en-US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可以捐海外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800566-FEE7-41AC-BC62-320FE5BA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600"/>
            <a:ext cx="5852501" cy="41379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BCE994-5882-4345-A17D-6F9971D9C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54" y="0"/>
            <a:ext cx="3294746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628A7B-445B-436B-9720-3F3BCE7C1E2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625" b="1" dirty="0">
                <a:solidFill>
                  <a:schemeClr val="bg1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  <a:cs typeface="Microsoft Himalaya" panose="01010100010101010101" pitchFamily="2" charset="0"/>
              </a:rPr>
              <a:t>What else?</a:t>
            </a:r>
            <a:endParaRPr lang="zh-TW" altLang="en-US" sz="8625" b="1" dirty="0">
              <a:solidFill>
                <a:schemeClr val="bg1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9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https://lh4.googleusercontent.com/jJzbS36LQmFRylww2XJObh2G7zb0_BEeAfkqyffUxJNpUeFqwPl_lMmwsV43AGIp1zeWrwzUo2jWDt-MydFTlsAWGQoiyIvEwUFYwxi66zIoY0enTe8TqXrro2O0eUewAJfluNq0">
            <a:extLst>
              <a:ext uri="{FF2B5EF4-FFF2-40B4-BE49-F238E27FC236}">
                <a16:creationId xmlns:a16="http://schemas.microsoft.com/office/drawing/2014/main" id="{33ABF473-1CEE-43EE-917C-8CB60CF2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9" r="180" b="15726"/>
          <a:stretch>
            <a:fillRect/>
          </a:stretch>
        </p:blipFill>
        <p:spPr bwMode="auto">
          <a:xfrm>
            <a:off x="495058" y="1168265"/>
            <a:ext cx="2360947" cy="1567944"/>
          </a:xfrm>
          <a:custGeom>
            <a:avLst/>
            <a:gdLst>
              <a:gd name="connsiteX0" fmla="*/ 0 w 2360947"/>
              <a:gd name="connsiteY0" fmla="*/ 0 h 1567944"/>
              <a:gd name="connsiteX1" fmla="*/ 2360947 w 2360947"/>
              <a:gd name="connsiteY1" fmla="*/ 0 h 1567944"/>
              <a:gd name="connsiteX2" fmla="*/ 2360947 w 2360947"/>
              <a:gd name="connsiteY2" fmla="*/ 1567944 h 1567944"/>
              <a:gd name="connsiteX3" fmla="*/ 0 w 2360947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947" h="1567944">
                <a:moveTo>
                  <a:pt x="0" y="0"/>
                </a:moveTo>
                <a:lnTo>
                  <a:pt x="2360947" y="0"/>
                </a:lnTo>
                <a:lnTo>
                  <a:pt x="2360947" y="1567944"/>
                </a:lnTo>
                <a:lnTo>
                  <a:pt x="0" y="156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 descr="https://lh4.googleusercontent.com/9MbANxpqjTS0yC7NWOHM9Brb17k6AufIrapMtRN6Pj4dyUb3dQw1TYuYzF0HmUgc6hjSFvvZ2iDEcj3RTMxG3VHyydolBOlJYqfsxeCD4cBuIqzvrC-jv_HH9GzpzRXWhgxOYljT">
            <a:extLst>
              <a:ext uri="{FF2B5EF4-FFF2-40B4-BE49-F238E27FC236}">
                <a16:creationId xmlns:a16="http://schemas.microsoft.com/office/drawing/2014/main" id="{49CE50BB-5020-4A42-9C98-61511001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" r="49" b="722"/>
          <a:stretch>
            <a:fillRect/>
          </a:stretch>
        </p:blipFill>
        <p:spPr bwMode="auto">
          <a:xfrm>
            <a:off x="6331394" y="3174452"/>
            <a:ext cx="2356278" cy="1567944"/>
          </a:xfrm>
          <a:custGeom>
            <a:avLst/>
            <a:gdLst>
              <a:gd name="connsiteX0" fmla="*/ 0 w 2356278"/>
              <a:gd name="connsiteY0" fmla="*/ 0 h 1567944"/>
              <a:gd name="connsiteX1" fmla="*/ 2356278 w 2356278"/>
              <a:gd name="connsiteY1" fmla="*/ 0 h 1567944"/>
              <a:gd name="connsiteX2" fmla="*/ 2356278 w 2356278"/>
              <a:gd name="connsiteY2" fmla="*/ 1567944 h 1567944"/>
              <a:gd name="connsiteX3" fmla="*/ 0 w 2356278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278" h="1567944">
                <a:moveTo>
                  <a:pt x="0" y="0"/>
                </a:moveTo>
                <a:lnTo>
                  <a:pt x="2356278" y="0"/>
                </a:lnTo>
                <a:lnTo>
                  <a:pt x="2356278" y="1567944"/>
                </a:lnTo>
                <a:lnTo>
                  <a:pt x="0" y="156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 descr="https://lh6.googleusercontent.com/jsZz0UG3sxr8KwDCdD74vFtows5Nd2Z3YKCpqtw7zMZgjDTP7x5c9OzEOR6VbnjiDZB5gf8DQfC5RmKWPErQ2iRd88spFqaZhc2mE0FTgl1cKHf_QUScsI-reR9VRiey4I3AWhMm">
            <a:extLst>
              <a:ext uri="{FF2B5EF4-FFF2-40B4-BE49-F238E27FC236}">
                <a16:creationId xmlns:a16="http://schemas.microsoft.com/office/drawing/2014/main" id="{5DA4A81D-D49E-4D72-B3BF-84DF6FE4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6996" b="26"/>
          <a:stretch>
            <a:fillRect/>
          </a:stretch>
        </p:blipFill>
        <p:spPr bwMode="auto">
          <a:xfrm>
            <a:off x="3424806" y="1168265"/>
            <a:ext cx="2360839" cy="1567944"/>
          </a:xfrm>
          <a:custGeom>
            <a:avLst/>
            <a:gdLst>
              <a:gd name="connsiteX0" fmla="*/ 0 w 2360839"/>
              <a:gd name="connsiteY0" fmla="*/ 0 h 1567944"/>
              <a:gd name="connsiteX1" fmla="*/ 2360839 w 2360839"/>
              <a:gd name="connsiteY1" fmla="*/ 0 h 1567944"/>
              <a:gd name="connsiteX2" fmla="*/ 2360839 w 2360839"/>
              <a:gd name="connsiteY2" fmla="*/ 1567944 h 1567944"/>
              <a:gd name="connsiteX3" fmla="*/ 0 w 2360839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839" h="1567944">
                <a:moveTo>
                  <a:pt x="0" y="0"/>
                </a:moveTo>
                <a:lnTo>
                  <a:pt x="2360839" y="0"/>
                </a:lnTo>
                <a:lnTo>
                  <a:pt x="2360839" y="1567944"/>
                </a:lnTo>
                <a:lnTo>
                  <a:pt x="0" y="156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F01FA20-D113-4670-9E17-E63CAD6D5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r="377"/>
          <a:stretch>
            <a:fillRect/>
          </a:stretch>
        </p:blipFill>
        <p:spPr>
          <a:xfrm>
            <a:off x="6331394" y="1168265"/>
            <a:ext cx="2356278" cy="1564849"/>
          </a:xfrm>
          <a:custGeom>
            <a:avLst/>
            <a:gdLst>
              <a:gd name="connsiteX0" fmla="*/ 0 w 2356278"/>
              <a:gd name="connsiteY0" fmla="*/ 0 h 1564849"/>
              <a:gd name="connsiteX1" fmla="*/ 2356278 w 2356278"/>
              <a:gd name="connsiteY1" fmla="*/ 0 h 1564849"/>
              <a:gd name="connsiteX2" fmla="*/ 2356278 w 2356278"/>
              <a:gd name="connsiteY2" fmla="*/ 1564849 h 1564849"/>
              <a:gd name="connsiteX3" fmla="*/ 0 w 2356278"/>
              <a:gd name="connsiteY3" fmla="*/ 1564849 h 156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278" h="1564849">
                <a:moveTo>
                  <a:pt x="0" y="0"/>
                </a:moveTo>
                <a:lnTo>
                  <a:pt x="2356278" y="0"/>
                </a:lnTo>
                <a:lnTo>
                  <a:pt x="2356278" y="1564849"/>
                </a:lnTo>
                <a:lnTo>
                  <a:pt x="0" y="1564849"/>
                </a:lnTo>
                <a:close/>
              </a:path>
            </a:pathLst>
          </a:cu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F69BC86-B6BC-4AD9-9050-7E48342519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r="26" b="14139"/>
          <a:stretch>
            <a:fillRect/>
          </a:stretch>
        </p:blipFill>
        <p:spPr>
          <a:xfrm>
            <a:off x="3424806" y="3174452"/>
            <a:ext cx="2364581" cy="1567944"/>
          </a:xfrm>
          <a:custGeom>
            <a:avLst/>
            <a:gdLst>
              <a:gd name="connsiteX0" fmla="*/ 0 w 2364581"/>
              <a:gd name="connsiteY0" fmla="*/ 0 h 1567944"/>
              <a:gd name="connsiteX1" fmla="*/ 2364581 w 2364581"/>
              <a:gd name="connsiteY1" fmla="*/ 0 h 1567944"/>
              <a:gd name="connsiteX2" fmla="*/ 2364581 w 2364581"/>
              <a:gd name="connsiteY2" fmla="*/ 1567944 h 1567944"/>
              <a:gd name="connsiteX3" fmla="*/ 0 w 2364581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581" h="1567944">
                <a:moveTo>
                  <a:pt x="0" y="0"/>
                </a:moveTo>
                <a:lnTo>
                  <a:pt x="2364581" y="0"/>
                </a:lnTo>
                <a:lnTo>
                  <a:pt x="2364581" y="1567944"/>
                </a:lnTo>
                <a:lnTo>
                  <a:pt x="0" y="1567944"/>
                </a:lnTo>
                <a:close/>
              </a:path>
            </a:pathLst>
          </a:cu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E568E25-D58D-439D-B220-F6AAF05AD4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179" r="3978"/>
          <a:stretch>
            <a:fillRect/>
          </a:stretch>
        </p:blipFill>
        <p:spPr>
          <a:xfrm>
            <a:off x="491424" y="3174453"/>
            <a:ext cx="2364581" cy="1566797"/>
          </a:xfrm>
          <a:custGeom>
            <a:avLst/>
            <a:gdLst>
              <a:gd name="connsiteX0" fmla="*/ 0 w 2364581"/>
              <a:gd name="connsiteY0" fmla="*/ 0 h 1566797"/>
              <a:gd name="connsiteX1" fmla="*/ 2364581 w 2364581"/>
              <a:gd name="connsiteY1" fmla="*/ 0 h 1566797"/>
              <a:gd name="connsiteX2" fmla="*/ 2364581 w 2364581"/>
              <a:gd name="connsiteY2" fmla="*/ 1566797 h 1566797"/>
              <a:gd name="connsiteX3" fmla="*/ 0 w 2364581"/>
              <a:gd name="connsiteY3" fmla="*/ 1566797 h 156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581" h="1566797">
                <a:moveTo>
                  <a:pt x="0" y="0"/>
                </a:moveTo>
                <a:lnTo>
                  <a:pt x="2364581" y="0"/>
                </a:lnTo>
                <a:lnTo>
                  <a:pt x="2364581" y="1566797"/>
                </a:lnTo>
                <a:lnTo>
                  <a:pt x="0" y="1566797"/>
                </a:lnTo>
                <a:close/>
              </a:path>
            </a:pathLst>
          </a:cu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C0BA684-B7FB-49AB-A937-A9B8AFC4C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00062"/>
            <a:ext cx="6408712" cy="576064"/>
          </a:xfrm>
        </p:spPr>
        <p:txBody>
          <a:bodyPr/>
          <a:lstStyle/>
          <a:p>
            <a:r>
              <a:rPr lang="en-US" altLang="zh-TW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Which one?</a:t>
            </a:r>
            <a:endParaRPr lang="zh-TW" altLang="en-US" dirty="0"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2668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https://lh4.googleusercontent.com/jJzbS36LQmFRylww2XJObh2G7zb0_BEeAfkqyffUxJNpUeFqwPl_lMmwsV43AGIp1zeWrwzUo2jWDt-MydFTlsAWGQoiyIvEwUFYwxi66zIoY0enTe8TqXrro2O0eUewAJfluNq0">
            <a:extLst>
              <a:ext uri="{FF2B5EF4-FFF2-40B4-BE49-F238E27FC236}">
                <a16:creationId xmlns:a16="http://schemas.microsoft.com/office/drawing/2014/main" id="{33ABF473-1CEE-43EE-917C-8CB60CF2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9" r="180" b="15726"/>
          <a:stretch>
            <a:fillRect/>
          </a:stretch>
        </p:blipFill>
        <p:spPr bwMode="auto">
          <a:xfrm>
            <a:off x="495058" y="1168265"/>
            <a:ext cx="2360947" cy="1567944"/>
          </a:xfrm>
          <a:custGeom>
            <a:avLst/>
            <a:gdLst>
              <a:gd name="connsiteX0" fmla="*/ 0 w 2360947"/>
              <a:gd name="connsiteY0" fmla="*/ 0 h 1567944"/>
              <a:gd name="connsiteX1" fmla="*/ 2360947 w 2360947"/>
              <a:gd name="connsiteY1" fmla="*/ 0 h 1567944"/>
              <a:gd name="connsiteX2" fmla="*/ 2360947 w 2360947"/>
              <a:gd name="connsiteY2" fmla="*/ 1567944 h 1567944"/>
              <a:gd name="connsiteX3" fmla="*/ 0 w 2360947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947" h="1567944">
                <a:moveTo>
                  <a:pt x="0" y="0"/>
                </a:moveTo>
                <a:lnTo>
                  <a:pt x="2360947" y="0"/>
                </a:lnTo>
                <a:lnTo>
                  <a:pt x="2360947" y="1567944"/>
                </a:lnTo>
                <a:lnTo>
                  <a:pt x="0" y="156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 descr="https://lh4.googleusercontent.com/9MbANxpqjTS0yC7NWOHM9Brb17k6AufIrapMtRN6Pj4dyUb3dQw1TYuYzF0HmUgc6hjSFvvZ2iDEcj3RTMxG3VHyydolBOlJYqfsxeCD4cBuIqzvrC-jv_HH9GzpzRXWhgxOYljT">
            <a:extLst>
              <a:ext uri="{FF2B5EF4-FFF2-40B4-BE49-F238E27FC236}">
                <a16:creationId xmlns:a16="http://schemas.microsoft.com/office/drawing/2014/main" id="{49CE50BB-5020-4A42-9C98-61511001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" r="49" b="722"/>
          <a:stretch>
            <a:fillRect/>
          </a:stretch>
        </p:blipFill>
        <p:spPr bwMode="auto">
          <a:xfrm>
            <a:off x="6331394" y="3174452"/>
            <a:ext cx="2356278" cy="1567944"/>
          </a:xfrm>
          <a:custGeom>
            <a:avLst/>
            <a:gdLst>
              <a:gd name="connsiteX0" fmla="*/ 0 w 2356278"/>
              <a:gd name="connsiteY0" fmla="*/ 0 h 1567944"/>
              <a:gd name="connsiteX1" fmla="*/ 2356278 w 2356278"/>
              <a:gd name="connsiteY1" fmla="*/ 0 h 1567944"/>
              <a:gd name="connsiteX2" fmla="*/ 2356278 w 2356278"/>
              <a:gd name="connsiteY2" fmla="*/ 1567944 h 1567944"/>
              <a:gd name="connsiteX3" fmla="*/ 0 w 2356278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278" h="1567944">
                <a:moveTo>
                  <a:pt x="0" y="0"/>
                </a:moveTo>
                <a:lnTo>
                  <a:pt x="2356278" y="0"/>
                </a:lnTo>
                <a:lnTo>
                  <a:pt x="2356278" y="1567944"/>
                </a:lnTo>
                <a:lnTo>
                  <a:pt x="0" y="156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 descr="https://lh6.googleusercontent.com/jsZz0UG3sxr8KwDCdD74vFtows5Nd2Z3YKCpqtw7zMZgjDTP7x5c9OzEOR6VbnjiDZB5gf8DQfC5RmKWPErQ2iRd88spFqaZhc2mE0FTgl1cKHf_QUScsI-reR9VRiey4I3AWhMm">
            <a:extLst>
              <a:ext uri="{FF2B5EF4-FFF2-40B4-BE49-F238E27FC236}">
                <a16:creationId xmlns:a16="http://schemas.microsoft.com/office/drawing/2014/main" id="{5DA4A81D-D49E-4D72-B3BF-84DF6FE4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6996" b="26"/>
          <a:stretch>
            <a:fillRect/>
          </a:stretch>
        </p:blipFill>
        <p:spPr bwMode="auto">
          <a:xfrm>
            <a:off x="3424806" y="1168265"/>
            <a:ext cx="2360839" cy="1567944"/>
          </a:xfrm>
          <a:custGeom>
            <a:avLst/>
            <a:gdLst>
              <a:gd name="connsiteX0" fmla="*/ 0 w 2360839"/>
              <a:gd name="connsiteY0" fmla="*/ 0 h 1567944"/>
              <a:gd name="connsiteX1" fmla="*/ 2360839 w 2360839"/>
              <a:gd name="connsiteY1" fmla="*/ 0 h 1567944"/>
              <a:gd name="connsiteX2" fmla="*/ 2360839 w 2360839"/>
              <a:gd name="connsiteY2" fmla="*/ 1567944 h 1567944"/>
              <a:gd name="connsiteX3" fmla="*/ 0 w 2360839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839" h="1567944">
                <a:moveTo>
                  <a:pt x="0" y="0"/>
                </a:moveTo>
                <a:lnTo>
                  <a:pt x="2360839" y="0"/>
                </a:lnTo>
                <a:lnTo>
                  <a:pt x="2360839" y="1567944"/>
                </a:lnTo>
                <a:lnTo>
                  <a:pt x="0" y="156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F01FA20-D113-4670-9E17-E63CAD6D5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r="377"/>
          <a:stretch>
            <a:fillRect/>
          </a:stretch>
        </p:blipFill>
        <p:spPr>
          <a:xfrm>
            <a:off x="6331394" y="1168265"/>
            <a:ext cx="2356278" cy="1564849"/>
          </a:xfrm>
          <a:custGeom>
            <a:avLst/>
            <a:gdLst>
              <a:gd name="connsiteX0" fmla="*/ 0 w 2356278"/>
              <a:gd name="connsiteY0" fmla="*/ 0 h 1564849"/>
              <a:gd name="connsiteX1" fmla="*/ 2356278 w 2356278"/>
              <a:gd name="connsiteY1" fmla="*/ 0 h 1564849"/>
              <a:gd name="connsiteX2" fmla="*/ 2356278 w 2356278"/>
              <a:gd name="connsiteY2" fmla="*/ 1564849 h 1564849"/>
              <a:gd name="connsiteX3" fmla="*/ 0 w 2356278"/>
              <a:gd name="connsiteY3" fmla="*/ 1564849 h 156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278" h="1564849">
                <a:moveTo>
                  <a:pt x="0" y="0"/>
                </a:moveTo>
                <a:lnTo>
                  <a:pt x="2356278" y="0"/>
                </a:lnTo>
                <a:lnTo>
                  <a:pt x="2356278" y="1564849"/>
                </a:lnTo>
                <a:lnTo>
                  <a:pt x="0" y="1564849"/>
                </a:lnTo>
                <a:close/>
              </a:path>
            </a:pathLst>
          </a:cu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F69BC86-B6BC-4AD9-9050-7E48342519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r="26" b="14139"/>
          <a:stretch>
            <a:fillRect/>
          </a:stretch>
        </p:blipFill>
        <p:spPr>
          <a:xfrm>
            <a:off x="3424806" y="3174452"/>
            <a:ext cx="2364581" cy="1567944"/>
          </a:xfrm>
          <a:custGeom>
            <a:avLst/>
            <a:gdLst>
              <a:gd name="connsiteX0" fmla="*/ 0 w 2364581"/>
              <a:gd name="connsiteY0" fmla="*/ 0 h 1567944"/>
              <a:gd name="connsiteX1" fmla="*/ 2364581 w 2364581"/>
              <a:gd name="connsiteY1" fmla="*/ 0 h 1567944"/>
              <a:gd name="connsiteX2" fmla="*/ 2364581 w 2364581"/>
              <a:gd name="connsiteY2" fmla="*/ 1567944 h 1567944"/>
              <a:gd name="connsiteX3" fmla="*/ 0 w 2364581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581" h="1567944">
                <a:moveTo>
                  <a:pt x="0" y="0"/>
                </a:moveTo>
                <a:lnTo>
                  <a:pt x="2364581" y="0"/>
                </a:lnTo>
                <a:lnTo>
                  <a:pt x="2364581" y="1567944"/>
                </a:lnTo>
                <a:lnTo>
                  <a:pt x="0" y="1567944"/>
                </a:lnTo>
                <a:close/>
              </a:path>
            </a:pathLst>
          </a:cu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E568E25-D58D-439D-B220-F6AAF05AD4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179" r="3978"/>
          <a:stretch>
            <a:fillRect/>
          </a:stretch>
        </p:blipFill>
        <p:spPr>
          <a:xfrm>
            <a:off x="491424" y="3174453"/>
            <a:ext cx="2364581" cy="1566797"/>
          </a:xfrm>
          <a:custGeom>
            <a:avLst/>
            <a:gdLst>
              <a:gd name="connsiteX0" fmla="*/ 0 w 2364581"/>
              <a:gd name="connsiteY0" fmla="*/ 0 h 1566797"/>
              <a:gd name="connsiteX1" fmla="*/ 2364581 w 2364581"/>
              <a:gd name="connsiteY1" fmla="*/ 0 h 1566797"/>
              <a:gd name="connsiteX2" fmla="*/ 2364581 w 2364581"/>
              <a:gd name="connsiteY2" fmla="*/ 1566797 h 1566797"/>
              <a:gd name="connsiteX3" fmla="*/ 0 w 2364581"/>
              <a:gd name="connsiteY3" fmla="*/ 1566797 h 156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581" h="1566797">
                <a:moveTo>
                  <a:pt x="0" y="0"/>
                </a:moveTo>
                <a:lnTo>
                  <a:pt x="2364581" y="0"/>
                </a:lnTo>
                <a:lnTo>
                  <a:pt x="2364581" y="1566797"/>
                </a:lnTo>
                <a:lnTo>
                  <a:pt x="0" y="1566797"/>
                </a:lnTo>
                <a:close/>
              </a:path>
            </a:pathLst>
          </a:cu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C0BA684-B7FB-49AB-A937-A9B8AFC4C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00062"/>
            <a:ext cx="6408712" cy="576064"/>
          </a:xfrm>
        </p:spPr>
        <p:txBody>
          <a:bodyPr/>
          <a:lstStyle/>
          <a:p>
            <a:r>
              <a:rPr lang="en-US" altLang="zh-TW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Which one?</a:t>
            </a:r>
            <a:endParaRPr lang="zh-TW" altLang="en-US" dirty="0"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02B92D-AF15-4117-8008-370B048FDD8D}"/>
              </a:ext>
            </a:extLst>
          </p:cNvPr>
          <p:cNvSpPr/>
          <p:nvPr/>
        </p:nvSpPr>
        <p:spPr>
          <a:xfrm>
            <a:off x="3401754" y="1168265"/>
            <a:ext cx="2383891" cy="15648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3611988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https://lh4.googleusercontent.com/jJzbS36LQmFRylww2XJObh2G7zb0_BEeAfkqyffUxJNpUeFqwPl_lMmwsV43AGIp1zeWrwzUo2jWDt-MydFTlsAWGQoiyIvEwUFYwxi66zIoY0enTe8TqXrro2O0eUewAJfluNq0">
            <a:extLst>
              <a:ext uri="{FF2B5EF4-FFF2-40B4-BE49-F238E27FC236}">
                <a16:creationId xmlns:a16="http://schemas.microsoft.com/office/drawing/2014/main" id="{33ABF473-1CEE-43EE-917C-8CB60CF2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9" r="180" b="15726"/>
          <a:stretch>
            <a:fillRect/>
          </a:stretch>
        </p:blipFill>
        <p:spPr bwMode="auto">
          <a:xfrm>
            <a:off x="495058" y="1168265"/>
            <a:ext cx="2360947" cy="1567944"/>
          </a:xfrm>
          <a:custGeom>
            <a:avLst/>
            <a:gdLst>
              <a:gd name="connsiteX0" fmla="*/ 0 w 2360947"/>
              <a:gd name="connsiteY0" fmla="*/ 0 h 1567944"/>
              <a:gd name="connsiteX1" fmla="*/ 2360947 w 2360947"/>
              <a:gd name="connsiteY1" fmla="*/ 0 h 1567944"/>
              <a:gd name="connsiteX2" fmla="*/ 2360947 w 2360947"/>
              <a:gd name="connsiteY2" fmla="*/ 1567944 h 1567944"/>
              <a:gd name="connsiteX3" fmla="*/ 0 w 2360947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947" h="1567944">
                <a:moveTo>
                  <a:pt x="0" y="0"/>
                </a:moveTo>
                <a:lnTo>
                  <a:pt x="2360947" y="0"/>
                </a:lnTo>
                <a:lnTo>
                  <a:pt x="2360947" y="1567944"/>
                </a:lnTo>
                <a:lnTo>
                  <a:pt x="0" y="156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 descr="https://lh4.googleusercontent.com/9MbANxpqjTS0yC7NWOHM9Brb17k6AufIrapMtRN6Pj4dyUb3dQw1TYuYzF0HmUgc6hjSFvvZ2iDEcj3RTMxG3VHyydolBOlJYqfsxeCD4cBuIqzvrC-jv_HH9GzpzRXWhgxOYljT">
            <a:extLst>
              <a:ext uri="{FF2B5EF4-FFF2-40B4-BE49-F238E27FC236}">
                <a16:creationId xmlns:a16="http://schemas.microsoft.com/office/drawing/2014/main" id="{49CE50BB-5020-4A42-9C98-61511001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" r="49" b="722"/>
          <a:stretch>
            <a:fillRect/>
          </a:stretch>
        </p:blipFill>
        <p:spPr bwMode="auto">
          <a:xfrm>
            <a:off x="6331394" y="3174452"/>
            <a:ext cx="2356278" cy="1567944"/>
          </a:xfrm>
          <a:custGeom>
            <a:avLst/>
            <a:gdLst>
              <a:gd name="connsiteX0" fmla="*/ 0 w 2356278"/>
              <a:gd name="connsiteY0" fmla="*/ 0 h 1567944"/>
              <a:gd name="connsiteX1" fmla="*/ 2356278 w 2356278"/>
              <a:gd name="connsiteY1" fmla="*/ 0 h 1567944"/>
              <a:gd name="connsiteX2" fmla="*/ 2356278 w 2356278"/>
              <a:gd name="connsiteY2" fmla="*/ 1567944 h 1567944"/>
              <a:gd name="connsiteX3" fmla="*/ 0 w 2356278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278" h="1567944">
                <a:moveTo>
                  <a:pt x="0" y="0"/>
                </a:moveTo>
                <a:lnTo>
                  <a:pt x="2356278" y="0"/>
                </a:lnTo>
                <a:lnTo>
                  <a:pt x="2356278" y="1567944"/>
                </a:lnTo>
                <a:lnTo>
                  <a:pt x="0" y="156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 descr="https://lh6.googleusercontent.com/jsZz0UG3sxr8KwDCdD74vFtows5Nd2Z3YKCpqtw7zMZgjDTP7x5c9OzEOR6VbnjiDZB5gf8DQfC5RmKWPErQ2iRd88spFqaZhc2mE0FTgl1cKHf_QUScsI-reR9VRiey4I3AWhMm">
            <a:extLst>
              <a:ext uri="{FF2B5EF4-FFF2-40B4-BE49-F238E27FC236}">
                <a16:creationId xmlns:a16="http://schemas.microsoft.com/office/drawing/2014/main" id="{5DA4A81D-D49E-4D72-B3BF-84DF6FE41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6996" b="26"/>
          <a:stretch>
            <a:fillRect/>
          </a:stretch>
        </p:blipFill>
        <p:spPr bwMode="auto">
          <a:xfrm>
            <a:off x="3424806" y="1168265"/>
            <a:ext cx="2360839" cy="1567944"/>
          </a:xfrm>
          <a:custGeom>
            <a:avLst/>
            <a:gdLst>
              <a:gd name="connsiteX0" fmla="*/ 0 w 2360839"/>
              <a:gd name="connsiteY0" fmla="*/ 0 h 1567944"/>
              <a:gd name="connsiteX1" fmla="*/ 2360839 w 2360839"/>
              <a:gd name="connsiteY1" fmla="*/ 0 h 1567944"/>
              <a:gd name="connsiteX2" fmla="*/ 2360839 w 2360839"/>
              <a:gd name="connsiteY2" fmla="*/ 1567944 h 1567944"/>
              <a:gd name="connsiteX3" fmla="*/ 0 w 2360839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0839" h="1567944">
                <a:moveTo>
                  <a:pt x="0" y="0"/>
                </a:moveTo>
                <a:lnTo>
                  <a:pt x="2360839" y="0"/>
                </a:lnTo>
                <a:lnTo>
                  <a:pt x="2360839" y="1567944"/>
                </a:lnTo>
                <a:lnTo>
                  <a:pt x="0" y="156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F01FA20-D113-4670-9E17-E63CAD6D5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r="377"/>
          <a:stretch>
            <a:fillRect/>
          </a:stretch>
        </p:blipFill>
        <p:spPr>
          <a:xfrm>
            <a:off x="6331394" y="1168265"/>
            <a:ext cx="2356278" cy="1564849"/>
          </a:xfrm>
          <a:custGeom>
            <a:avLst/>
            <a:gdLst>
              <a:gd name="connsiteX0" fmla="*/ 0 w 2356278"/>
              <a:gd name="connsiteY0" fmla="*/ 0 h 1564849"/>
              <a:gd name="connsiteX1" fmla="*/ 2356278 w 2356278"/>
              <a:gd name="connsiteY1" fmla="*/ 0 h 1564849"/>
              <a:gd name="connsiteX2" fmla="*/ 2356278 w 2356278"/>
              <a:gd name="connsiteY2" fmla="*/ 1564849 h 1564849"/>
              <a:gd name="connsiteX3" fmla="*/ 0 w 2356278"/>
              <a:gd name="connsiteY3" fmla="*/ 1564849 h 156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278" h="1564849">
                <a:moveTo>
                  <a:pt x="0" y="0"/>
                </a:moveTo>
                <a:lnTo>
                  <a:pt x="2356278" y="0"/>
                </a:lnTo>
                <a:lnTo>
                  <a:pt x="2356278" y="1564849"/>
                </a:lnTo>
                <a:lnTo>
                  <a:pt x="0" y="1564849"/>
                </a:lnTo>
                <a:close/>
              </a:path>
            </a:pathLst>
          </a:cu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F69BC86-B6BC-4AD9-9050-7E48342519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r="26" b="14139"/>
          <a:stretch>
            <a:fillRect/>
          </a:stretch>
        </p:blipFill>
        <p:spPr>
          <a:xfrm>
            <a:off x="3424806" y="3174452"/>
            <a:ext cx="2364581" cy="1567944"/>
          </a:xfrm>
          <a:custGeom>
            <a:avLst/>
            <a:gdLst>
              <a:gd name="connsiteX0" fmla="*/ 0 w 2364581"/>
              <a:gd name="connsiteY0" fmla="*/ 0 h 1567944"/>
              <a:gd name="connsiteX1" fmla="*/ 2364581 w 2364581"/>
              <a:gd name="connsiteY1" fmla="*/ 0 h 1567944"/>
              <a:gd name="connsiteX2" fmla="*/ 2364581 w 2364581"/>
              <a:gd name="connsiteY2" fmla="*/ 1567944 h 1567944"/>
              <a:gd name="connsiteX3" fmla="*/ 0 w 2364581"/>
              <a:gd name="connsiteY3" fmla="*/ 1567944 h 15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581" h="1567944">
                <a:moveTo>
                  <a:pt x="0" y="0"/>
                </a:moveTo>
                <a:lnTo>
                  <a:pt x="2364581" y="0"/>
                </a:lnTo>
                <a:lnTo>
                  <a:pt x="2364581" y="1567944"/>
                </a:lnTo>
                <a:lnTo>
                  <a:pt x="0" y="1567944"/>
                </a:lnTo>
                <a:close/>
              </a:path>
            </a:pathLst>
          </a:cu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E568E25-D58D-439D-B220-F6AAF05AD4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179" r="3978"/>
          <a:stretch>
            <a:fillRect/>
          </a:stretch>
        </p:blipFill>
        <p:spPr>
          <a:xfrm>
            <a:off x="491424" y="3174453"/>
            <a:ext cx="2364581" cy="1566797"/>
          </a:xfrm>
          <a:custGeom>
            <a:avLst/>
            <a:gdLst>
              <a:gd name="connsiteX0" fmla="*/ 0 w 2364581"/>
              <a:gd name="connsiteY0" fmla="*/ 0 h 1566797"/>
              <a:gd name="connsiteX1" fmla="*/ 2364581 w 2364581"/>
              <a:gd name="connsiteY1" fmla="*/ 0 h 1566797"/>
              <a:gd name="connsiteX2" fmla="*/ 2364581 w 2364581"/>
              <a:gd name="connsiteY2" fmla="*/ 1566797 h 1566797"/>
              <a:gd name="connsiteX3" fmla="*/ 0 w 2364581"/>
              <a:gd name="connsiteY3" fmla="*/ 1566797 h 156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581" h="1566797">
                <a:moveTo>
                  <a:pt x="0" y="0"/>
                </a:moveTo>
                <a:lnTo>
                  <a:pt x="2364581" y="0"/>
                </a:lnTo>
                <a:lnTo>
                  <a:pt x="2364581" y="1566797"/>
                </a:lnTo>
                <a:lnTo>
                  <a:pt x="0" y="1566797"/>
                </a:lnTo>
                <a:close/>
              </a:path>
            </a:pathLst>
          </a:cu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C0BA684-B7FB-49AB-A937-A9B8AFC4C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200062"/>
            <a:ext cx="6408712" cy="576064"/>
          </a:xfrm>
        </p:spPr>
        <p:txBody>
          <a:bodyPr/>
          <a:lstStyle/>
          <a:p>
            <a:r>
              <a:rPr lang="en-US" altLang="zh-TW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Which one?</a:t>
            </a:r>
            <a:endParaRPr lang="zh-TW" altLang="en-US" dirty="0"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02B92D-AF15-4117-8008-370B048FDD8D}"/>
              </a:ext>
            </a:extLst>
          </p:cNvPr>
          <p:cNvSpPr/>
          <p:nvPr/>
        </p:nvSpPr>
        <p:spPr>
          <a:xfrm>
            <a:off x="3401754" y="1168265"/>
            <a:ext cx="2383891" cy="15648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9D29E5-1349-42D0-B52B-ED2DD6B98D77}"/>
              </a:ext>
            </a:extLst>
          </p:cNvPr>
          <p:cNvSpPr/>
          <p:nvPr/>
        </p:nvSpPr>
        <p:spPr>
          <a:xfrm>
            <a:off x="483740" y="3166768"/>
            <a:ext cx="2383891" cy="156484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6A6FE39-E857-430A-BFA9-46CC00F53E86}"/>
              </a:ext>
            </a:extLst>
          </p:cNvPr>
          <p:cNvSpPr txBox="1"/>
          <p:nvPr/>
        </p:nvSpPr>
        <p:spPr>
          <a:xfrm>
            <a:off x="1142959" y="27331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Normal</a:t>
            </a:r>
            <a:endParaRPr lang="zh-TW" altLang="en-US" dirty="0">
              <a:solidFill>
                <a:schemeClr val="bg1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29EAC7C-0ACB-47D6-A627-A12532E6B02F}"/>
              </a:ext>
            </a:extLst>
          </p:cNvPr>
          <p:cNvSpPr txBox="1"/>
          <p:nvPr/>
        </p:nvSpPr>
        <p:spPr>
          <a:xfrm>
            <a:off x="4202710" y="2733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Virus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0E17CD-A27C-4AED-93C6-609CD123923B}"/>
              </a:ext>
            </a:extLst>
          </p:cNvPr>
          <p:cNvSpPr txBox="1"/>
          <p:nvPr/>
        </p:nvSpPr>
        <p:spPr>
          <a:xfrm>
            <a:off x="6941107" y="2733114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Bacteria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B0ADE9-DD21-4D09-8962-5B42AC473CC9}"/>
              </a:ext>
            </a:extLst>
          </p:cNvPr>
          <p:cNvSpPr txBox="1"/>
          <p:nvPr/>
        </p:nvSpPr>
        <p:spPr>
          <a:xfrm>
            <a:off x="1271199" y="473161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Virus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BEF49A4-DDA3-4511-9884-C45E570FD965}"/>
              </a:ext>
            </a:extLst>
          </p:cNvPr>
          <p:cNvSpPr txBox="1"/>
          <p:nvPr/>
        </p:nvSpPr>
        <p:spPr>
          <a:xfrm>
            <a:off x="4074470" y="473161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Normal</a:t>
            </a:r>
            <a:endParaRPr lang="zh-TW" altLang="en-US" dirty="0">
              <a:solidFill>
                <a:schemeClr val="bg1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6502B5-9303-48AA-85C5-95B923057858}"/>
              </a:ext>
            </a:extLst>
          </p:cNvPr>
          <p:cNvSpPr txBox="1"/>
          <p:nvPr/>
        </p:nvSpPr>
        <p:spPr>
          <a:xfrm>
            <a:off x="6941107" y="4731617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Bacteria</a:t>
            </a:r>
          </a:p>
        </p:txBody>
      </p:sp>
    </p:spTree>
    <p:extLst>
      <p:ext uri="{BB962C8B-B14F-4D97-AF65-F5344CB8AC3E}">
        <p14:creationId xmlns:p14="http://schemas.microsoft.com/office/powerpoint/2010/main" val="3080073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4.googleusercontent.com/jJzbS36LQmFRylww2XJObh2G7zb0_BEeAfkqyffUxJNpUeFqwPl_lMmwsV43AGIp1zeWrwzUo2jWDt-MydFTlsAWGQoiyIvEwUFYwxi66zIoY0enTe8TqXrro2O0eUewAJfluNq0">
            <a:extLst>
              <a:ext uri="{FF2B5EF4-FFF2-40B4-BE49-F238E27FC236}">
                <a16:creationId xmlns:a16="http://schemas.microsoft.com/office/drawing/2014/main" id="{2D7CBFA1-B773-438C-9F9B-3B12D8B8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10" y="471487"/>
            <a:ext cx="2364581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B5CD1C-DBD6-4DE7-BC89-0CCA525D8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3" y="3093309"/>
            <a:ext cx="6772275" cy="1643063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34D4B38-D075-4A24-9EBF-3B128B9F0E6A}"/>
              </a:ext>
            </a:extLst>
          </p:cNvPr>
          <p:cNvCxnSpPr/>
          <p:nvPr/>
        </p:nvCxnSpPr>
        <p:spPr>
          <a:xfrm>
            <a:off x="2049780" y="1661160"/>
            <a:ext cx="252222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C820D54-A6A2-4A8A-94D1-CE9B359D5024}"/>
              </a:ext>
            </a:extLst>
          </p:cNvPr>
          <p:cNvCxnSpPr>
            <a:cxnSpLocks/>
          </p:cNvCxnSpPr>
          <p:nvPr/>
        </p:nvCxnSpPr>
        <p:spPr>
          <a:xfrm>
            <a:off x="2072640" y="1409700"/>
            <a:ext cx="2499360" cy="25146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3670CF0-2324-4B51-94F5-5E0DBD802FF1}"/>
              </a:ext>
            </a:extLst>
          </p:cNvPr>
          <p:cNvSpPr/>
          <p:nvPr/>
        </p:nvSpPr>
        <p:spPr>
          <a:xfrm>
            <a:off x="1737360" y="1409700"/>
            <a:ext cx="312420" cy="25145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標題 2">
            <a:extLst>
              <a:ext uri="{FF2B5EF4-FFF2-40B4-BE49-F238E27FC236}">
                <a16:creationId xmlns:a16="http://schemas.microsoft.com/office/drawing/2014/main" id="{2795CE7D-4082-440F-BC42-7EE0466C7F4A}"/>
              </a:ext>
            </a:extLst>
          </p:cNvPr>
          <p:cNvSpPr txBox="1">
            <a:spLocks/>
          </p:cNvSpPr>
          <p:nvPr/>
        </p:nvSpPr>
        <p:spPr>
          <a:xfrm>
            <a:off x="4642961" y="1228660"/>
            <a:ext cx="2522220" cy="86498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ＣＮＮ</a:t>
            </a:r>
          </a:p>
        </p:txBody>
      </p:sp>
      <p:sp>
        <p:nvSpPr>
          <p:cNvPr id="15" name="標題 2">
            <a:extLst>
              <a:ext uri="{FF2B5EF4-FFF2-40B4-BE49-F238E27FC236}">
                <a16:creationId xmlns:a16="http://schemas.microsoft.com/office/drawing/2014/main" id="{6CA39ACE-CE6B-4EA5-A896-5B161B03DEA1}"/>
              </a:ext>
            </a:extLst>
          </p:cNvPr>
          <p:cNvSpPr txBox="1">
            <a:spLocks/>
          </p:cNvSpPr>
          <p:nvPr/>
        </p:nvSpPr>
        <p:spPr>
          <a:xfrm>
            <a:off x="4749640" y="1853821"/>
            <a:ext cx="3830480" cy="52341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Convolutional Neural Network</a:t>
            </a:r>
            <a:endParaRPr lang="zh-TW" altLang="en-US" sz="1800" dirty="0">
              <a:solidFill>
                <a:srgbClr val="FFC000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48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SECTION</a:t>
            </a:r>
          </a:p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ONE</a:t>
            </a:r>
            <a:endParaRPr lang="en-US" altLang="ko-KR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3080762"/>
            <a:ext cx="3168352" cy="504056"/>
          </a:xfrm>
        </p:spPr>
        <p:txBody>
          <a:bodyPr/>
          <a:lstStyle/>
          <a:p>
            <a:pPr lvl="0"/>
            <a:r>
              <a:rPr lang="zh-TW" altLang="en-US" sz="1600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使用 </a:t>
            </a:r>
            <a:r>
              <a:rPr lang="en-US" altLang="zh-TW" sz="1600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Keras</a:t>
            </a:r>
            <a:r>
              <a:rPr lang="zh-TW" altLang="en-US" sz="1600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 </a:t>
            </a:r>
            <a:endParaRPr lang="en-US" altLang="zh-TW" sz="1600" dirty="0"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  <a:p>
            <a:pPr lvl="0"/>
            <a:r>
              <a:rPr lang="zh-TW" altLang="en-US" sz="1600" dirty="0"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預測斜拋運動</a:t>
            </a:r>
            <a:endParaRPr lang="en-US" altLang="ko-KR" sz="1600" dirty="0"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7349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4E932BA7-647E-4B63-A55B-0DFFF2A22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565545"/>
              </p:ext>
            </p:extLst>
          </p:nvPr>
        </p:nvGraphicFramePr>
        <p:xfrm>
          <a:off x="3920666" y="960300"/>
          <a:ext cx="2232248" cy="3601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541"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現有核酸檢驗法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源雲明體 SemiBold" panose="02020600000000000000" pitchFamily="18" charset="-12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8294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chemeClr val="bg1"/>
                        </a:solidFill>
                        <a:latin typeface="源雲明體 SemiBold" panose="02020600000000000000" pitchFamily="18" charset="-120"/>
                        <a:ea typeface="源雲明體 SemiBold" panose="02020600000000000000" pitchFamily="18" charset="-12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2~3</a:t>
                      </a:r>
                      <a:r>
                        <a:rPr lang="zh-TW" altLang="en-US" sz="12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 </a:t>
                      </a:r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DAYS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源雲明體 SemiBold" panose="02020600000000000000" pitchFamily="18" charset="-120"/>
                        <a:ea typeface="源雲明體 SemiBold" panose="02020600000000000000" pitchFamily="18" charset="-12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4000~10000 NTD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35298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試劑、試紙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難以複製到海外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2E8E9F33-8292-4DEB-B21C-9011DFF70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91" y="1585387"/>
            <a:ext cx="1390998" cy="1390996"/>
          </a:xfrm>
          <a:prstGeom prst="rect">
            <a:avLst/>
          </a:prstGeom>
        </p:spPr>
      </p:pic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7C5EF57F-175C-435F-A6B5-5C9B71048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45017"/>
              </p:ext>
            </p:extLst>
          </p:nvPr>
        </p:nvGraphicFramePr>
        <p:xfrm>
          <a:off x="6504383" y="960300"/>
          <a:ext cx="2232248" cy="3601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54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X-ray</a:t>
                      </a:r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 快篩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源雲明體 SemiBold" panose="02020600000000000000" pitchFamily="18" charset="-12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8294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chemeClr val="bg1"/>
                        </a:solidFill>
                        <a:latin typeface="源雲明體 SemiBold" panose="02020600000000000000" pitchFamily="18" charset="-120"/>
                        <a:ea typeface="源雲明體 SemiBold" panose="02020600000000000000" pitchFamily="18" charset="-12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&lt;</a:t>
                      </a:r>
                      <a:r>
                        <a:rPr lang="zh-TW" altLang="en-US" sz="12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 </a:t>
                      </a:r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10 MINS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源雲明體 SemiBold" panose="02020600000000000000" pitchFamily="18" charset="-120"/>
                        <a:ea typeface="源雲明體 SemiBold" panose="02020600000000000000" pitchFamily="18" charset="-12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370 NTD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935298"/>
                  </a:ext>
                </a:extLst>
              </a:tr>
              <a:tr h="400296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程式碼</a:t>
                      </a:r>
                      <a:endParaRPr lang="en-US" altLang="zh-TW" sz="1600" b="1" dirty="0">
                        <a:solidFill>
                          <a:schemeClr val="bg1"/>
                        </a:solidFill>
                        <a:latin typeface="源雲明體 SemiBold" panose="02020600000000000000" pitchFamily="18" charset="-120"/>
                        <a:ea typeface="源雲明體 SemiBold" panose="02020600000000000000" pitchFamily="18" charset="-120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bg1"/>
                          </a:solidFill>
                          <a:latin typeface="源雲明體 SemiBold" panose="02020600000000000000" pitchFamily="18" charset="-120"/>
                          <a:ea typeface="源雲明體 SemiBold" panose="02020600000000000000" pitchFamily="18" charset="-120"/>
                          <a:cs typeface="Arial" pitchFamily="34" charset="0"/>
                        </a:rPr>
                        <a:t>一鍵救世界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DF425A78-E074-418B-9D0D-195D696EC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68" y="1454945"/>
            <a:ext cx="1651878" cy="16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9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>
            <a:extLst>
              <a:ext uri="{FF2B5EF4-FFF2-40B4-BE49-F238E27FC236}">
                <a16:creationId xmlns:a16="http://schemas.microsoft.com/office/drawing/2014/main" id="{D2924566-7617-4E68-9EDA-6182F9F0C80E}"/>
              </a:ext>
            </a:extLst>
          </p:cNvPr>
          <p:cNvSpPr txBox="1">
            <a:spLocks/>
          </p:cNvSpPr>
          <p:nvPr/>
        </p:nvSpPr>
        <p:spPr>
          <a:xfrm>
            <a:off x="342900" y="1706761"/>
            <a:ext cx="8458200" cy="17299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4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＃</a:t>
            </a:r>
            <a:r>
              <a:rPr lang="en-US" altLang="zh-TW" sz="5400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TaiwanCanHelp</a:t>
            </a:r>
            <a:endParaRPr lang="zh-TW" altLang="en-US" sz="5400" dirty="0">
              <a:solidFill>
                <a:srgbClr val="FFC000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3224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856423"/>
            <a:ext cx="9144000" cy="576063"/>
          </a:xfrm>
        </p:spPr>
        <p:txBody>
          <a:bodyPr/>
          <a:lstStyle/>
          <a:p>
            <a:r>
              <a:rPr lang="en-US" altLang="ko-KR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Thank you</a:t>
            </a:r>
            <a:endParaRPr lang="ko-KR" altLang="en-US" dirty="0">
              <a:latin typeface="源雲明體 SemiBold" panose="020206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708713A-3231-428B-AE1A-3F05AA5AD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Preparing Dataset</a:t>
            </a:r>
            <a:endParaRPr lang="zh-TW" altLang="en-US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DFD65F7-8D1D-4068-B5F6-1269B816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12" y="1861565"/>
            <a:ext cx="4269218" cy="201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62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708713A-3231-428B-AE1A-3F05AA5AD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Preparing Dataset</a:t>
            </a:r>
            <a:endParaRPr lang="zh-TW" altLang="en-US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4E87CF-E852-40F1-9D8A-97B8DC4A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12" y="1861565"/>
            <a:ext cx="4269218" cy="201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C822F9E-97A6-4EB0-9A77-03D13DBB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022" y="1519494"/>
            <a:ext cx="1593647" cy="269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D07817A-D97B-40AC-8B2F-E251CABF6B8A}"/>
              </a:ext>
            </a:extLst>
          </p:cNvPr>
          <p:cNvCxnSpPr/>
          <p:nvPr/>
        </p:nvCxnSpPr>
        <p:spPr>
          <a:xfrm>
            <a:off x="5277384" y="2963630"/>
            <a:ext cx="836012" cy="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825209E-AFAF-430F-B3DE-BDAD0A904601}"/>
              </a:ext>
            </a:extLst>
          </p:cNvPr>
          <p:cNvSpPr/>
          <p:nvPr/>
        </p:nvSpPr>
        <p:spPr>
          <a:xfrm>
            <a:off x="1093712" y="2869325"/>
            <a:ext cx="4183672" cy="18130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895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708713A-3231-428B-AE1A-3F05AA5AD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Preparing Dataset</a:t>
            </a:r>
            <a:endParaRPr lang="zh-TW" altLang="en-US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DFD65F7-8D1D-4068-B5F6-1269B816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12" y="1861565"/>
            <a:ext cx="4269218" cy="201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B5ECA93-B32A-4C53-ADC9-D38CB0C72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34" y="1519494"/>
            <a:ext cx="1583021" cy="269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1BA7537-386D-438B-B688-AD925405E715}"/>
              </a:ext>
            </a:extLst>
          </p:cNvPr>
          <p:cNvCxnSpPr/>
          <p:nvPr/>
        </p:nvCxnSpPr>
        <p:spPr>
          <a:xfrm>
            <a:off x="3788240" y="3094257"/>
            <a:ext cx="2325156" cy="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D53621A-6385-4DA3-884D-A96B68310075}"/>
              </a:ext>
            </a:extLst>
          </p:cNvPr>
          <p:cNvSpPr/>
          <p:nvPr/>
        </p:nvSpPr>
        <p:spPr>
          <a:xfrm>
            <a:off x="1093712" y="2995453"/>
            <a:ext cx="2700000" cy="18130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28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027846-520E-492D-9FC4-AECB90E6E3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Preparing Dataset</a:t>
            </a:r>
            <a:endParaRPr lang="zh-TW" altLang="en-US" dirty="0"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0DD49A2-B3B4-4DEA-9F8E-7ECC6B79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12" y="1861565"/>
            <a:ext cx="4269218" cy="201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487D439-25CF-4669-BB8E-ECB60FCFF326}"/>
              </a:ext>
            </a:extLst>
          </p:cNvPr>
          <p:cNvCxnSpPr/>
          <p:nvPr/>
        </p:nvCxnSpPr>
        <p:spPr>
          <a:xfrm>
            <a:off x="3291858" y="4313107"/>
            <a:ext cx="600883" cy="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大括弧 6">
            <a:extLst>
              <a:ext uri="{FF2B5EF4-FFF2-40B4-BE49-F238E27FC236}">
                <a16:creationId xmlns:a16="http://schemas.microsoft.com/office/drawing/2014/main" id="{2EBD6C5C-FBC9-4BA3-B1C3-F266E0CB7E6F}"/>
              </a:ext>
            </a:extLst>
          </p:cNvPr>
          <p:cNvSpPr/>
          <p:nvPr/>
        </p:nvSpPr>
        <p:spPr>
          <a:xfrm rot="10800000">
            <a:off x="3992633" y="4040012"/>
            <a:ext cx="104501" cy="546190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653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0C31F7-5A79-44F8-B404-E113E4368603}"/>
              </a:ext>
            </a:extLst>
          </p:cNvPr>
          <p:cNvSpPr txBox="1"/>
          <p:nvPr/>
        </p:nvSpPr>
        <p:spPr>
          <a:xfrm>
            <a:off x="4127870" y="4062982"/>
            <a:ext cx="454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524" indent="-269524"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切割資料</a:t>
            </a:r>
            <a:endParaRPr lang="en-US" altLang="zh-TW" sz="1400" dirty="0">
              <a:solidFill>
                <a:schemeClr val="bg1"/>
              </a:solidFill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  <a:p>
            <a:pPr marL="269524" indent="-269524">
              <a:buAutoNum type="arabicPeriod"/>
            </a:pPr>
            <a:r>
              <a:rPr lang="zh-TW" altLang="en-US" sz="1400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</a:rPr>
              <a:t>使資料標準化（使用</a:t>
            </a:r>
            <a:r>
              <a:rPr lang="en-US" altLang="zh-TW" sz="1400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sklearn.preprocessing.scale</a:t>
            </a:r>
            <a:r>
              <a:rPr lang="zh-TW" altLang="en-US" sz="1400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）</a:t>
            </a:r>
            <a:endParaRPr lang="zh-TW" altLang="en-US" sz="1400" dirty="0">
              <a:solidFill>
                <a:schemeClr val="bg1"/>
              </a:solidFill>
              <a:latin typeface="源雲明體 Medium" panose="02020500000000000000" pitchFamily="18" charset="-120"/>
              <a:ea typeface="源雲明體 Medium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71187D-3479-4466-A300-EDC5BBCD3A99}"/>
              </a:ext>
            </a:extLst>
          </p:cNvPr>
          <p:cNvSpPr/>
          <p:nvPr/>
        </p:nvSpPr>
        <p:spPr>
          <a:xfrm>
            <a:off x="1093712" y="3321701"/>
            <a:ext cx="2799029" cy="57606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14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708713A-3231-428B-AE1A-3F05AA5AD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Building the Network</a:t>
            </a:r>
            <a:endParaRPr lang="zh-TW" altLang="en-US" dirty="0">
              <a:solidFill>
                <a:srgbClr val="FFC000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3E90577-0CC3-444B-8E46-F4F64BD1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85728"/>
            <a:ext cx="4161056" cy="209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1A89B4-6106-4D1D-9ABD-1705A27441DC}"/>
              </a:ext>
            </a:extLst>
          </p:cNvPr>
          <p:cNvSpPr txBox="1"/>
          <p:nvPr/>
        </p:nvSpPr>
        <p:spPr>
          <a:xfrm>
            <a:off x="410944" y="1685728"/>
            <a:ext cx="4089448" cy="2066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742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Activation: </a:t>
            </a:r>
            <a:r>
              <a:rPr lang="en-US" altLang="zh-TW" sz="1742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Relu</a:t>
            </a:r>
          </a:p>
          <a:p>
            <a:pPr>
              <a:lnSpc>
                <a:spcPct val="150000"/>
              </a:lnSpc>
            </a:pPr>
            <a:r>
              <a:rPr lang="en-US" altLang="zh-TW" sz="1742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Loss Function: </a:t>
            </a:r>
            <a:r>
              <a:rPr lang="en-US" altLang="zh-TW" sz="1742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mean squared error</a:t>
            </a:r>
          </a:p>
          <a:p>
            <a:pPr>
              <a:lnSpc>
                <a:spcPct val="150000"/>
              </a:lnSpc>
            </a:pPr>
            <a:r>
              <a:rPr lang="en-US" altLang="zh-TW" sz="1742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Optimizer: </a:t>
            </a:r>
            <a:r>
              <a:rPr lang="en-US" altLang="zh-TW" sz="1742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Adam</a:t>
            </a:r>
          </a:p>
          <a:p>
            <a:pPr>
              <a:lnSpc>
                <a:spcPct val="150000"/>
              </a:lnSpc>
            </a:pPr>
            <a:r>
              <a:rPr lang="en-US" altLang="zh-TW" sz="1742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Epochs = </a:t>
            </a:r>
            <a:r>
              <a:rPr lang="en-US" altLang="zh-TW" sz="1742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1000</a:t>
            </a:r>
          </a:p>
          <a:p>
            <a:pPr>
              <a:lnSpc>
                <a:spcPct val="150000"/>
              </a:lnSpc>
            </a:pPr>
            <a:r>
              <a:rPr lang="en-US" altLang="zh-TW" sz="1742" dirty="0">
                <a:solidFill>
                  <a:srgbClr val="FFC000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Batch size = </a:t>
            </a:r>
            <a:r>
              <a:rPr lang="en-US" altLang="zh-TW" sz="1742" dirty="0">
                <a:solidFill>
                  <a:schemeClr val="bg1"/>
                </a:solidFill>
                <a:latin typeface="源雲明體 Medium" panose="02020500000000000000" pitchFamily="18" charset="-120"/>
                <a:ea typeface="源雲明體 Medium" panose="02020500000000000000" pitchFamily="18" charset="-120"/>
                <a:cs typeface="Times New Roman" panose="02020603050405020304" pitchFamily="18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257807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708713A-3231-428B-AE1A-3F05AA5AD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36983" y="231395"/>
            <a:ext cx="6984776" cy="576064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  <a:latin typeface="源雲明體 SemiBold" panose="02020600000000000000" pitchFamily="18" charset="-120"/>
                <a:ea typeface="源雲明體 SemiBold" panose="02020600000000000000" pitchFamily="18" charset="-120"/>
              </a:rPr>
              <a:t>Result</a:t>
            </a:r>
            <a:endParaRPr lang="zh-TW" altLang="en-US" dirty="0">
              <a:solidFill>
                <a:srgbClr val="FFC000"/>
              </a:solidFill>
              <a:latin typeface="源雲明體 SemiBold" panose="02020600000000000000" pitchFamily="18" charset="-120"/>
              <a:ea typeface="源雲明體 SemiBold" panose="02020600000000000000" pitchFamily="18" charset="-120"/>
            </a:endParaRP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F229FED6-1122-4450-9414-CB724C1E1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42" y="1040932"/>
            <a:ext cx="2609371" cy="350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EF56345-6FB5-4A37-A2AE-DDDA68A2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21" y="1040932"/>
            <a:ext cx="2455783" cy="350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1997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248</Words>
  <Application>Microsoft Office PowerPoint</Application>
  <PresentationFormat>如螢幕大小 (16:9)</PresentationFormat>
  <Paragraphs>79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32</vt:i4>
      </vt:variant>
    </vt:vector>
  </HeadingPairs>
  <TitlesOfParts>
    <vt:vector size="44" baseType="lpstr">
      <vt:lpstr>源雲明體 Medium</vt:lpstr>
      <vt:lpstr>Freestyle Script</vt:lpstr>
      <vt:lpstr>源雲明體 SemiBold</vt:lpstr>
      <vt:lpstr>Calibri</vt:lpstr>
      <vt:lpstr>Times New Roman</vt:lpstr>
      <vt:lpstr>Arial</vt:lpstr>
      <vt:lpstr>Arial Unicode MS</vt:lpstr>
      <vt:lpstr>新細明體</vt:lpstr>
      <vt:lpstr>Microsoft Himalaya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美國 失業救濟金 申請人數</vt:lpstr>
      <vt:lpstr>PowerPoint 簡報</vt:lpstr>
      <vt:lpstr>PowerPoint 簡報</vt:lpstr>
      <vt:lpstr>口罩3.0可以捐海外</vt:lpstr>
      <vt:lpstr>口罩3.0可以捐海外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晴淵 顏</cp:lastModifiedBy>
  <cp:revision>111</cp:revision>
  <dcterms:created xsi:type="dcterms:W3CDTF">2016-12-05T23:26:54Z</dcterms:created>
  <dcterms:modified xsi:type="dcterms:W3CDTF">2020-05-05T06:22:40Z</dcterms:modified>
</cp:coreProperties>
</file>